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tasks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a.*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left </a:t>
            </a:r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/>
              <a:t>employee b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/>
              <a:t> (b.id = </a:t>
            </a:r>
            <a:r>
              <a:rPr lang="en-US" dirty="0" err="1"/>
              <a:t>a.chief_id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		 </a:t>
            </a:r>
            <a:r>
              <a:rPr lang="en-US" dirty="0" err="1" smtClean="0"/>
              <a:t>b.department_id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a.department_id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b.id is null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6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Найти список ID отделов с максимальной суммарной зарплатой сотрудников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1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sum_salary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department_id</a:t>
            </a:r>
            <a:r>
              <a:rPr lang="en-US" dirty="0"/>
              <a:t>, sum(salary) salary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err="1"/>
              <a:t>department_id</a:t>
            </a:r>
            <a:r>
              <a:rPr lang="en-US" dirty="0"/>
              <a:t> ) 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select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sum_salary</a:t>
            </a:r>
            <a:r>
              <a:rPr lang="en-US" dirty="0"/>
              <a:t>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= 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(salary)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sum_salary</a:t>
            </a:r>
            <a:r>
              <a:rPr lang="en-US" dirty="0" smtClean="0"/>
              <a:t> </a:t>
            </a:r>
            <a:r>
              <a:rPr lang="en-US" dirty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9506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64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76031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83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3510"/>
            <a:ext cx="8860566" cy="379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88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3062"/>
            <a:ext cx="8718546" cy="488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834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2816"/>
            <a:ext cx="894059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50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84931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258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1"/>
            <a:ext cx="8928992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8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Pictures\SQL_tb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2" y="332656"/>
            <a:ext cx="8376993" cy="61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1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0096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25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00808"/>
            <a:ext cx="883298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24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8300"/>
            <a:ext cx="8642706" cy="37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429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Запрос, который выведет имя каждого сотрудника с датой рождения с 01/10/1970  по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31/12/1990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r>
              <a:rPr lang="ru-RU" dirty="0">
                <a:solidFill>
                  <a:srgbClr val="424242"/>
                </a:solidFill>
                <a:latin typeface="Open Sans"/>
              </a:rPr>
              <a:t>Ответ: Используем BETWEEN чтобы выбрать все записи с нашими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условиями</a:t>
            </a:r>
            <a:endParaRPr lang="en-US" dirty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DISTINCT 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>
                <a:solidFill>
                  <a:srgbClr val="333333"/>
                </a:solidFill>
              </a:rPr>
              <a:t>DOB BETWEEN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	</a:t>
            </a:r>
            <a:r>
              <a:rPr lang="en-US" dirty="0" smtClean="0">
                <a:solidFill>
                  <a:srgbClr val="333333"/>
                </a:solidFill>
              </a:rPr>
              <a:t>	</a:t>
            </a:r>
            <a:r>
              <a:rPr lang="ru-RU" dirty="0" smtClean="0">
                <a:solidFill>
                  <a:srgbClr val="93A1A1"/>
                </a:solidFill>
              </a:rPr>
              <a:t>‘</a:t>
            </a:r>
            <a:r>
              <a:rPr lang="ru-RU" dirty="0">
                <a:solidFill>
                  <a:srgbClr val="195F91"/>
                </a:solidFill>
              </a:rPr>
              <a:t>01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01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1970</a:t>
            </a:r>
            <a:r>
              <a:rPr lang="ru-RU" dirty="0">
                <a:solidFill>
                  <a:srgbClr val="93A1A1"/>
                </a:solidFill>
              </a:rPr>
              <a:t>’</a:t>
            </a:r>
            <a:r>
              <a:rPr lang="ru-RU" dirty="0">
                <a:solidFill>
                  <a:srgbClr val="333333"/>
                </a:solidFill>
              </a:rPr>
              <a:t> AND </a:t>
            </a:r>
            <a:r>
              <a:rPr lang="ru-RU" dirty="0">
                <a:solidFill>
                  <a:srgbClr val="93A1A1"/>
                </a:solidFill>
              </a:rPr>
              <a:t>‘</a:t>
            </a:r>
            <a:r>
              <a:rPr lang="ru-RU" dirty="0">
                <a:solidFill>
                  <a:srgbClr val="195F91"/>
                </a:solidFill>
              </a:rPr>
              <a:t>31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12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1990</a:t>
            </a:r>
            <a:r>
              <a:rPr lang="ru-RU" dirty="0">
                <a:solidFill>
                  <a:srgbClr val="93A1A1"/>
                </a:solidFill>
              </a:rPr>
              <a:t>’;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678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</p:spPr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сотрудников, у которых зарплата равна или больше 10000</a:t>
            </a:r>
          </a:p>
          <a:p>
            <a:pPr marL="0" indent="0">
              <a:buNone/>
            </a:pP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SELECT 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 err="1">
                <a:solidFill>
                  <a:srgbClr val="4F9FCF"/>
                </a:solidFill>
              </a:rPr>
              <a:t>Salary</a:t>
            </a:r>
            <a:r>
              <a:rPr lang="ru-RU" dirty="0">
                <a:solidFill>
                  <a:srgbClr val="93A1A1"/>
                </a:solidFill>
              </a:rPr>
              <a:t>&gt;=</a:t>
            </a:r>
            <a:r>
              <a:rPr lang="ru-RU" dirty="0">
                <a:solidFill>
                  <a:srgbClr val="195F91"/>
                </a:solidFill>
              </a:rPr>
              <a:t>10000</a:t>
            </a:r>
            <a:r>
              <a:rPr lang="ru-RU" dirty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004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сотрудника, у которого имя начинается на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M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en-US" dirty="0" smtClean="0">
                <a:solidFill>
                  <a:srgbClr val="333333"/>
                </a:solidFill>
              </a:rPr>
              <a:t>upper(</a:t>
            </a:r>
            <a:r>
              <a:rPr lang="ru-RU" dirty="0" err="1" smtClean="0">
                <a:solidFill>
                  <a:srgbClr val="4F9FCF"/>
                </a:solidFill>
              </a:rPr>
              <a:t>EmpName</a:t>
            </a:r>
            <a:r>
              <a:rPr lang="en-US" dirty="0" smtClean="0">
                <a:solidFill>
                  <a:srgbClr val="4F9FCF"/>
                </a:solidFill>
              </a:rPr>
              <a:t>)</a:t>
            </a:r>
            <a:r>
              <a:rPr lang="ru-RU" dirty="0" smtClean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D44950"/>
                </a:solidFill>
              </a:rPr>
              <a:t>'%</a:t>
            </a:r>
            <a:r>
              <a:rPr lang="ru-RU" dirty="0" smtClean="0">
                <a:solidFill>
                  <a:srgbClr val="D44950"/>
                </a:solidFill>
              </a:rPr>
              <a:t>M%'</a:t>
            </a:r>
            <a:r>
              <a:rPr lang="ru-RU" dirty="0" smtClean="0">
                <a:solidFill>
                  <a:srgbClr val="93A1A1"/>
                </a:solidFill>
              </a:rPr>
              <a:t>;</a:t>
            </a:r>
            <a:endParaRPr lang="en-US" dirty="0" smtClean="0">
              <a:solidFill>
                <a:srgbClr val="93A1A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582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всех работников, у которых имя содержит слово "</a:t>
            </a:r>
            <a:r>
              <a:rPr lang="ru-RU" dirty="0" err="1">
                <a:solidFill>
                  <a:srgbClr val="424242"/>
                </a:solidFill>
                <a:latin typeface="Open Sans"/>
              </a:rPr>
              <a:t>Joe</a:t>
            </a:r>
            <a:r>
              <a:rPr lang="ru-RU" dirty="0">
                <a:solidFill>
                  <a:srgbClr val="424242"/>
                </a:solidFill>
                <a:latin typeface="Open Sans"/>
              </a:rPr>
              <a:t>", вне зависимости в каком регистре будет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написано</a:t>
            </a:r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2F6F9F"/>
                </a:solidFill>
              </a:rPr>
              <a:t>from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>
                <a:solidFill>
                  <a:srgbClr val="333333"/>
                </a:solidFill>
              </a:rPr>
              <a:t>UPPER</a:t>
            </a:r>
            <a:r>
              <a:rPr lang="ru-RU" dirty="0">
                <a:solidFill>
                  <a:srgbClr val="93A1A1"/>
                </a:solidFill>
              </a:rPr>
              <a:t>(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93A1A1"/>
                </a:solidFill>
              </a:rPr>
              <a:t>)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D44950"/>
                </a:solidFill>
              </a:rPr>
              <a:t>'%JOE%'</a:t>
            </a:r>
            <a:r>
              <a:rPr lang="ru-RU" dirty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2F6F9F"/>
                </a:solidFill>
              </a:rPr>
              <a:t>from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WHERE UPPER</a:t>
            </a:r>
            <a:r>
              <a:rPr lang="ru-RU" dirty="0">
                <a:solidFill>
                  <a:srgbClr val="93A1A1"/>
                </a:solidFill>
              </a:rPr>
              <a:t>(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93A1A1"/>
                </a:solidFill>
              </a:rPr>
              <a:t>)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smtClean="0">
                <a:solidFill>
                  <a:srgbClr val="D44950"/>
                </a:solidFill>
              </a:rPr>
              <a:t>'JOE</a:t>
            </a:r>
            <a:r>
              <a:rPr lang="ru-RU" dirty="0">
                <a:solidFill>
                  <a:srgbClr val="D44950"/>
                </a:solidFill>
              </a:rPr>
              <a:t>%'</a:t>
            </a:r>
            <a:r>
              <a:rPr lang="ru-RU" dirty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2F6F9F"/>
                </a:solidFill>
              </a:rPr>
              <a:t>from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WHERE UPPER</a:t>
            </a:r>
            <a:r>
              <a:rPr lang="ru-RU" dirty="0">
                <a:solidFill>
                  <a:srgbClr val="93A1A1"/>
                </a:solidFill>
              </a:rPr>
              <a:t>(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93A1A1"/>
                </a:solidFill>
              </a:rPr>
              <a:t>)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D44950"/>
                </a:solidFill>
              </a:rPr>
              <a:t>'%</a:t>
            </a:r>
            <a:r>
              <a:rPr lang="ru-RU" dirty="0" smtClean="0">
                <a:solidFill>
                  <a:srgbClr val="D44950"/>
                </a:solidFill>
              </a:rPr>
              <a:t>JOE'</a:t>
            </a:r>
            <a:r>
              <a:rPr lang="ru-RU" dirty="0" smtClean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267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>
                <a:solidFill>
                  <a:srgbClr val="424242"/>
                </a:solidFill>
                <a:latin typeface="Open Sans"/>
              </a:rPr>
              <a:t>Есть таблица с двумя колонками </a:t>
            </a:r>
            <a:r>
              <a:rPr lang="en-US" dirty="0" smtClean="0">
                <a:solidFill>
                  <a:srgbClr val="424242"/>
                </a:solidFill>
                <a:latin typeface="Open Sans"/>
              </a:rPr>
              <a:t>Student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и </a:t>
            </a:r>
            <a:r>
              <a:rPr lang="en-US" dirty="0" smtClean="0">
                <a:solidFill>
                  <a:srgbClr val="424242"/>
                </a:solidFill>
                <a:latin typeface="Open Sans"/>
              </a:rPr>
              <a:t>Marks.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Вам нужно найти всех студентов, у которых оценка выше чем средняя оценка всех студентов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SELECT student</a:t>
            </a:r>
            <a:r>
              <a:rPr lang="en-US" dirty="0">
                <a:solidFill>
                  <a:srgbClr val="93A1A1"/>
                </a:solidFill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 marks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F6F9F"/>
                </a:solidFill>
              </a:rPr>
              <a:t>from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table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F6F9F"/>
                </a:solidFill>
              </a:rPr>
              <a:t>where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marks </a:t>
            </a:r>
            <a:r>
              <a:rPr lang="en-US" dirty="0">
                <a:solidFill>
                  <a:srgbClr val="93A1A1"/>
                </a:solidFill>
              </a:rPr>
              <a:t>&gt;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 smtClean="0">
                <a:solidFill>
                  <a:srgbClr val="333333"/>
                </a:solidFill>
              </a:rPr>
              <a:t>(SELECT </a:t>
            </a:r>
            <a:r>
              <a:rPr lang="en-US" dirty="0">
                <a:solidFill>
                  <a:srgbClr val="333333"/>
                </a:solidFill>
              </a:rPr>
              <a:t>AVG</a:t>
            </a:r>
            <a:r>
              <a:rPr lang="en-US" dirty="0">
                <a:solidFill>
                  <a:srgbClr val="93A1A1"/>
                </a:solidFill>
              </a:rPr>
              <a:t>(</a:t>
            </a:r>
            <a:r>
              <a:rPr lang="en-US" dirty="0">
                <a:solidFill>
                  <a:srgbClr val="333333"/>
                </a:solidFill>
              </a:rPr>
              <a:t>marks</a:t>
            </a:r>
            <a:r>
              <a:rPr lang="en-US" dirty="0">
                <a:solidFill>
                  <a:srgbClr val="93A1A1"/>
                </a:solidFill>
              </a:rPr>
              <a:t>)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2F6F9F"/>
                </a:solidFill>
              </a:rPr>
              <a:t>from</a:t>
            </a:r>
            <a:r>
              <a:rPr lang="en-US" dirty="0">
                <a:solidFill>
                  <a:srgbClr val="333333"/>
                </a:solidFill>
              </a:rPr>
              <a:t> table</a:t>
            </a:r>
            <a:r>
              <a:rPr lang="en-US" dirty="0">
                <a:solidFill>
                  <a:srgbClr val="93A1A1"/>
                </a:solidFill>
              </a:rPr>
              <a:t>)</a:t>
            </a:r>
            <a:endParaRPr lang="en-US" dirty="0">
              <a:solidFill>
                <a:srgbClr val="BEBEC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3328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ru-RU" dirty="0"/>
              <a:t>Вывести список сотрудников, получающих заработную плату большую чем у непосредственного </a:t>
            </a:r>
            <a:r>
              <a:rPr lang="ru-RU" dirty="0" smtClean="0"/>
              <a:t>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smtClean="0"/>
              <a:t> a</a:t>
            </a:r>
            <a:r>
              <a:rPr lang="en-US" dirty="0"/>
              <a:t>.*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	</a:t>
            </a:r>
            <a:r>
              <a:rPr lang="en-US" dirty="0" smtClean="0"/>
              <a:t>  employee </a:t>
            </a:r>
            <a:r>
              <a:rPr lang="en-US" dirty="0"/>
              <a:t>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b.id = </a:t>
            </a:r>
            <a:r>
              <a:rPr lang="en-US" dirty="0" err="1"/>
              <a:t>a.chief_id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&gt; </a:t>
            </a:r>
            <a:r>
              <a:rPr lang="en-US" dirty="0" err="1"/>
              <a:t>b.salary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6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сотрудников, получающих максимальную заработную плату в своем </a:t>
            </a:r>
            <a:r>
              <a:rPr lang="ru-RU" dirty="0" smtClean="0"/>
              <a:t>отделе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651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a.*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= 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max(salary)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	 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b.department_id</a:t>
            </a:r>
            <a:r>
              <a:rPr lang="en-US" dirty="0"/>
              <a:t> = </a:t>
            </a:r>
            <a:r>
              <a:rPr lang="en-US" dirty="0" err="1"/>
              <a:t>a.department_id</a:t>
            </a:r>
            <a:r>
              <a:rPr lang="en-US" dirty="0"/>
              <a:t>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4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ID отделов, количество сотрудников в которых не превышает 3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729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having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count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) &lt;= 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2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сотрудников, не имеющих назначенного руководителя, работающего в том-же </a:t>
            </a:r>
            <a:r>
              <a:rPr lang="ru-RU" dirty="0" smtClean="0"/>
              <a:t>отделе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8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373</Words>
  <Application>Microsoft Office PowerPoint</Application>
  <PresentationFormat>Экран (4:3)</PresentationFormat>
  <Paragraphs>68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Open Sans</vt:lpstr>
      <vt:lpstr>Тема Office</vt:lpstr>
      <vt:lpstr>SQL tasks</vt:lpstr>
      <vt:lpstr>Презентация PowerPoint</vt:lpstr>
      <vt:lpstr>Task-1</vt:lpstr>
      <vt:lpstr>Презентация PowerPoint</vt:lpstr>
      <vt:lpstr>Task-2</vt:lpstr>
      <vt:lpstr>Презентация PowerPoint</vt:lpstr>
      <vt:lpstr>Task-3</vt:lpstr>
      <vt:lpstr>Презентация PowerPoint</vt:lpstr>
      <vt:lpstr>Task-4</vt:lpstr>
      <vt:lpstr>Презентация PowerPoint</vt:lpstr>
      <vt:lpstr>Task-5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tasks</dc:title>
  <dc:creator>Home</dc:creator>
  <cp:lastModifiedBy>Акылаев Жасулан</cp:lastModifiedBy>
  <cp:revision>8</cp:revision>
  <dcterms:created xsi:type="dcterms:W3CDTF">2017-11-14T16:59:28Z</dcterms:created>
  <dcterms:modified xsi:type="dcterms:W3CDTF">2020-09-24T03:16:38Z</dcterms:modified>
</cp:coreProperties>
</file>